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ie Nichols" userId="0a467cc8c4438e9f" providerId="LiveId" clId="{D81D190E-F723-438A-8EF7-B98A31176FBE}"/>
    <pc:docChg chg="custSel modSld">
      <pc:chgData name="Laurie Nichols" userId="0a467cc8c4438e9f" providerId="LiveId" clId="{D81D190E-F723-438A-8EF7-B98A31176FBE}" dt="2018-06-12T15:22:22.362" v="483" actId="207"/>
      <pc:docMkLst>
        <pc:docMk/>
      </pc:docMkLst>
      <pc:sldChg chg="addSp delSp modSp">
        <pc:chgData name="Laurie Nichols" userId="0a467cc8c4438e9f" providerId="LiveId" clId="{D81D190E-F723-438A-8EF7-B98A31176FBE}" dt="2018-06-12T15:22:22.362" v="483" actId="207"/>
        <pc:sldMkLst>
          <pc:docMk/>
          <pc:sldMk cId="2733917653" sldId="366"/>
        </pc:sldMkLst>
        <pc:spChg chg="add mod">
          <ac:chgData name="Laurie Nichols" userId="0a467cc8c4438e9f" providerId="LiveId" clId="{D81D190E-F723-438A-8EF7-B98A31176FBE}" dt="2018-06-12T15:22:03.527" v="482" actId="108"/>
          <ac:spMkLst>
            <pc:docMk/>
            <pc:sldMk cId="2733917653" sldId="366"/>
            <ac:spMk id="7" creationId="{B827D9A9-DF78-4BF7-AAB5-723EA19C5496}"/>
          </ac:spMkLst>
        </pc:spChg>
        <pc:spChg chg="del mod">
          <ac:chgData name="Laurie Nichols" userId="0a467cc8c4438e9f" providerId="LiveId" clId="{D81D190E-F723-438A-8EF7-B98A31176FBE}" dt="2018-06-12T15:20:36.823" v="468" actId="478"/>
          <ac:spMkLst>
            <pc:docMk/>
            <pc:sldMk cId="2733917653" sldId="366"/>
            <ac:spMk id="10" creationId="{FBD942AF-07B6-40FC-9373-0EF49E95B11E}"/>
          </ac:spMkLst>
        </pc:spChg>
        <pc:spChg chg="mod">
          <ac:chgData name="Laurie Nichols" userId="0a467cc8c4438e9f" providerId="LiveId" clId="{D81D190E-F723-438A-8EF7-B98A31176FBE}" dt="2018-06-12T15:22:22.362" v="483" actId="207"/>
          <ac:spMkLst>
            <pc:docMk/>
            <pc:sldMk cId="2733917653" sldId="366"/>
            <ac:spMk id="12" creationId="{9A1734C8-2B4C-4FBB-A269-86C270E869C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78B0D-4D1E-4B0C-8CA1-046147755C77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128ED-F6E7-4046-B08D-63090EE32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3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19875-7E15-47DF-ACA8-94B8720B7972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Notes Placeholder 2">
            <a:extLst>
              <a:ext uri="{FF2B5EF4-FFF2-40B4-BE49-F238E27FC236}">
                <a16:creationId xmlns:a16="http://schemas.microsoft.com/office/drawing/2014/main" id="{B1D9F0E9-3E03-4E07-8CC8-C9D910F72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When it comes to successors … Read 1</a:t>
            </a:r>
            <a:r>
              <a:rPr lang="en-US" baseline="30000" dirty="0"/>
              <a:t>st</a:t>
            </a:r>
            <a:r>
              <a:rPr lang="en-US" dirty="0"/>
              <a:t> sentence.</a:t>
            </a:r>
          </a:p>
          <a:p>
            <a:endParaRPr lang="en-US" dirty="0"/>
          </a:p>
          <a:p>
            <a:r>
              <a:rPr lang="en-US" dirty="0"/>
              <a:t>The FPA survey reflected that there is uncertainty being felt due to the lack of communication.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Here’s why I think this is so important:</a:t>
            </a:r>
          </a:p>
          <a:p>
            <a:br>
              <a:rPr lang="en-US" dirty="0"/>
            </a:br>
            <a:r>
              <a:rPr lang="en-US" dirty="0"/>
              <a:t>1. Lack of trust is The greatest </a:t>
            </a:r>
            <a:r>
              <a:rPr lang="en-US" b="1" i="1" dirty="0"/>
              <a:t>threat</a:t>
            </a:r>
            <a:r>
              <a:rPr lang="en-US" dirty="0"/>
              <a:t> to productive communication AND</a:t>
            </a:r>
          </a:p>
          <a:p>
            <a:r>
              <a:rPr lang="en-US" dirty="0"/>
              <a:t>2. Building trust is the greatest </a:t>
            </a:r>
            <a:r>
              <a:rPr lang="en-US" b="1" i="1" dirty="0"/>
              <a:t>opportunity</a:t>
            </a:r>
            <a:r>
              <a:rPr lang="en-US" dirty="0"/>
              <a:t> for productive communication.</a:t>
            </a:r>
          </a:p>
          <a:p>
            <a:endParaRPr lang="en-US" dirty="0"/>
          </a:p>
          <a:p>
            <a:r>
              <a:rPr lang="en-US" dirty="0"/>
              <a:t>I’m guessing everyone has heard of the expression “know like trust?  Every successful RIA Founder I know is naturally good at this with clients and prospects… and yet, it’s often not a </a:t>
            </a:r>
            <a:r>
              <a:rPr lang="en-US" b="1" dirty="0">
                <a:solidFill>
                  <a:srgbClr val="FF0000"/>
                </a:solidFill>
              </a:rPr>
              <a:t>conscious</a:t>
            </a:r>
            <a:r>
              <a:rPr lang="en-US" dirty="0"/>
              <a:t> priority with team members.</a:t>
            </a:r>
          </a:p>
          <a:p>
            <a:endParaRPr lang="en-US" dirty="0"/>
          </a:p>
          <a:p>
            <a:r>
              <a:rPr lang="en-US" dirty="0"/>
              <a:t>Here are some common indicators of distrust you may be familiar with… point to SLIDE</a:t>
            </a:r>
          </a:p>
          <a:p>
            <a:endParaRPr lang="en-US" dirty="0"/>
          </a:p>
          <a:p>
            <a:r>
              <a:rPr lang="en-US" dirty="0"/>
              <a:t>Something to consider:</a:t>
            </a:r>
          </a:p>
          <a:p>
            <a:r>
              <a:rPr lang="en-US" dirty="0"/>
              <a:t>When you’re seeing these or even feeling this way yourself… is it a yellow or red flag?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637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E32BA-5231-4ECB-8E1F-96A0D53D37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79F167-5C94-47BA-BE7C-4B51D2616A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A2918-9C74-453D-8B0D-3E0B0F6C0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7CB9-D375-41AD-8E13-67CA92B5E63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8EB30-677D-40FF-91F0-158EF65BC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E612A-FEEB-4DF9-804F-C6EA52831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BEE3-D51B-4584-8629-DF6B4038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046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B6AC2-33CB-4A3C-992A-D68CA2241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707731-A3F1-4F83-AB13-BDA7156B88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D84B7-66C1-4DA3-8027-DF8934FCC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7CB9-D375-41AD-8E13-67CA92B5E63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5C8AB-302C-485B-990F-E6A284BE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DC333-1701-42E2-BD79-951D488AB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BEE3-D51B-4584-8629-DF6B4038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42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92378C-2011-4D90-93AD-9C683D6981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0C608C-563A-4B17-91F9-1B6729627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80E62-5497-4934-BB9F-8C9B9E8AD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7CB9-D375-41AD-8E13-67CA92B5E63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F3FCA-0ACB-4CE9-845E-27B7FAFA9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6C6EF-0815-4424-9509-F2F7BC672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BEE3-D51B-4584-8629-DF6B4038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15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574879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24886-8576-4E17-A70A-7D27E92CC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8DD1B-640A-49AE-8381-331CD7A7D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76AC1-C9D3-4906-A9F4-38A785D71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7CB9-D375-41AD-8E13-67CA92B5E63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54D33-E1A1-4D64-BA88-FD50FBC50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F10CD-5023-4A65-BD48-6132BDBFC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BEE3-D51B-4584-8629-DF6B4038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9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CE99A-C075-4510-8F6E-6E98F3288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FDA37C-9842-49E6-9453-436283C7C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9C5D0-AD0F-4151-887C-63C298837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7CB9-D375-41AD-8E13-67CA92B5E63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9ADF5-9F79-4623-A1F6-8CC2A608A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CDC70-4ECC-427C-BFDB-B475F935F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BEE3-D51B-4584-8629-DF6B4038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93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1B46-F9B2-45D0-8B5E-2E1A33D68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427DC-164E-4895-B228-88DE0BA7E0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B4692F-9511-42AD-BB0F-4BEC5156C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2ED30-7E59-45D3-9793-6DB949292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7CB9-D375-41AD-8E13-67CA92B5E63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43A20C-6BC4-4F39-B2D4-75DB8F6E2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20514-FF35-4A80-A100-1DFC79146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BEE3-D51B-4584-8629-DF6B4038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776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231A1-08BD-4FE4-8692-A3DFFF183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34BDA-9B4E-40C1-964A-30A637664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B9C560-6C1B-4FEB-8709-657CD64B0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CFEF2D-FC2A-42DF-87AF-934DFF70A0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B8A7CB-0953-49E6-BCAB-F5DEE80281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DA80EF-3E85-499A-92D7-130C83023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7CB9-D375-41AD-8E13-67CA92B5E63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7676DA-D57D-4BF1-AF2B-688451826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BB5779-0DB8-44BA-AD42-8886B42AD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BEE3-D51B-4584-8629-DF6B4038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66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8D5A0-E592-4983-9493-7FB21F351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8D24DC-CE81-43EC-8C78-31FD0912F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7CB9-D375-41AD-8E13-67CA92B5E63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C63D90-841F-431D-B9FB-97C0E9FFE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8418B7-87F2-4A8D-8A69-A4A3AECC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BEE3-D51B-4584-8629-DF6B4038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92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95E6F0-DCFD-4551-BCA4-B323153F7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7CB9-D375-41AD-8E13-67CA92B5E63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9F9B5-DAA1-4E2F-B8CB-E1641FB47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6A486C-4513-4342-B919-B34CC2B12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BEE3-D51B-4584-8629-DF6B4038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9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5428B-34E1-4B43-839C-09F94C5E7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BF0E8-4869-4EAE-89DE-67E692F87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EA2A7B-DDBE-44E2-99E7-7901122C3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81DC6B-288F-4C6A-8AFB-E865A79D2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7CB9-D375-41AD-8E13-67CA92B5E63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BE7C60-2B2D-4F84-BE67-D118863C8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3CFDE4-D786-4FE6-A39E-B0E73E3E2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BEE3-D51B-4584-8629-DF6B4038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6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53541-00AA-4F90-B77B-C97C0E5F9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EA0BB6-1BC8-4ACF-A7D5-7C67F26809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C4634F-22FC-45A5-B5E5-CCBE53BA42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83FB2-D899-4D2C-A33D-E71154CAA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7CB9-D375-41AD-8E13-67CA92B5E63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B3FEFF-EE16-4E63-9EA2-7E846DDA7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1165D-1F8E-468C-818F-993AAEE86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BEE3-D51B-4584-8629-DF6B4038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10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3B4EB3-7123-493A-B5E4-BE161302A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016A33-6FB7-446A-B323-17B856E2C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A1F87-6E98-4DD2-B15A-1D4B93B1E4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27CB9-D375-41AD-8E13-67CA92B5E63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944F7-9926-4894-972D-AE7ED85296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06AAA-691D-48A4-96D9-43717D1B63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BBEE3-D51B-4584-8629-DF6B40389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3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5201878" y="1870771"/>
            <a:ext cx="0" cy="3325091"/>
          </a:xfrm>
          <a:prstGeom prst="line">
            <a:avLst/>
          </a:prstGeom>
          <a:ln w="28575">
            <a:solidFill>
              <a:srgbClr val="FB89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AFC046C-BAAA-43F1-B5D8-5F2F1480FF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98" y="1967754"/>
            <a:ext cx="4065223" cy="383515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A1734C8-2B4C-4FBB-A269-86C270E869C3}"/>
              </a:ext>
            </a:extLst>
          </p:cNvPr>
          <p:cNvSpPr txBox="1"/>
          <p:nvPr/>
        </p:nvSpPr>
        <p:spPr>
          <a:xfrm>
            <a:off x="5589913" y="2817531"/>
            <a:ext cx="649125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Josefin Sans" pitchFamily="2" charset="0"/>
              </a:rPr>
              <a:t>Candid communication is essential for successful succession</a:t>
            </a:r>
          </a:p>
          <a:p>
            <a:endParaRPr lang="en-US" sz="2000" b="1" dirty="0">
              <a:solidFill>
                <a:srgbClr val="FA7850"/>
              </a:solidFill>
              <a:latin typeface="Josefin Sans" pitchFamily="2" charset="0"/>
            </a:endParaRPr>
          </a:p>
          <a:p>
            <a:pPr indent="-342900">
              <a:buFont typeface="Wingdings" panose="05000000000000000000" pitchFamily="2" charset="2"/>
              <a:buChar char="ü"/>
              <a:tabLst>
                <a:tab pos="407988" algn="l"/>
              </a:tabLst>
            </a:pPr>
            <a:r>
              <a:rPr lang="en-US" sz="1600" spc="300" dirty="0">
                <a:solidFill>
                  <a:schemeClr val="accent1">
                    <a:lumMod val="50000"/>
                  </a:schemeClr>
                </a:solidFill>
                <a:latin typeface="Josefin Sans" pitchFamily="2" charset="0"/>
              </a:rPr>
              <a:t>SUCCESSFUL SUCCESSION PLANNING </a:t>
            </a:r>
          </a:p>
          <a:p>
            <a:pPr>
              <a:tabLst>
                <a:tab pos="407988" algn="l"/>
              </a:tabLst>
            </a:pPr>
            <a:r>
              <a:rPr lang="en-US" sz="1600" spc="300" dirty="0">
                <a:solidFill>
                  <a:schemeClr val="accent1">
                    <a:lumMod val="50000"/>
                  </a:schemeClr>
                </a:solidFill>
                <a:latin typeface="Josefin Sans" pitchFamily="2" charset="0"/>
              </a:rPr>
              <a:t>	is not possible without communication</a:t>
            </a:r>
          </a:p>
          <a:p>
            <a:pPr>
              <a:tabLst>
                <a:tab pos="407988" algn="l"/>
              </a:tabLst>
            </a:pPr>
            <a:endParaRPr lang="en-US" sz="1600" spc="300" dirty="0">
              <a:solidFill>
                <a:schemeClr val="accent1">
                  <a:lumMod val="50000"/>
                </a:schemeClr>
              </a:solidFill>
              <a:latin typeface="Josefin Sans" pitchFamily="2" charset="0"/>
            </a:endParaRPr>
          </a:p>
          <a:p>
            <a:pPr indent="-342900" defTabSz="407988">
              <a:buFont typeface="Wingdings" panose="05000000000000000000" pitchFamily="2" charset="2"/>
              <a:buChar char="ü"/>
            </a:pPr>
            <a:r>
              <a:rPr lang="en-US" sz="1600" spc="300" dirty="0">
                <a:solidFill>
                  <a:schemeClr val="accent1">
                    <a:lumMod val="50000"/>
                  </a:schemeClr>
                </a:solidFill>
                <a:latin typeface="Josefin Sans" pitchFamily="2" charset="0"/>
              </a:rPr>
              <a:t>There is NO communication without </a:t>
            </a:r>
          </a:p>
          <a:p>
            <a:pPr defTabSz="407988"/>
            <a:r>
              <a:rPr lang="en-US" sz="1600" spc="300" dirty="0">
                <a:solidFill>
                  <a:schemeClr val="accent1">
                    <a:lumMod val="50000"/>
                  </a:schemeClr>
                </a:solidFill>
                <a:latin typeface="Josefin Sans" pitchFamily="2" charset="0"/>
              </a:rPr>
              <a:t>	</a:t>
            </a:r>
            <a:r>
              <a:rPr lang="en-US" sz="2000" b="1" dirty="0">
                <a:solidFill>
                  <a:srgbClr val="FA7850"/>
                </a:solidFill>
                <a:latin typeface="Josefin Sans" pitchFamily="2" charset="0"/>
              </a:rPr>
              <a:t>trust and candor</a:t>
            </a:r>
            <a:endParaRPr lang="ru-RU" sz="2000" b="1" dirty="0">
              <a:solidFill>
                <a:srgbClr val="FA7850"/>
              </a:solidFill>
              <a:latin typeface="Josefin Sans" pitchFamily="2" charset="0"/>
            </a:endParaRPr>
          </a:p>
        </p:txBody>
      </p:sp>
      <p:pic>
        <p:nvPicPr>
          <p:cNvPr id="4" name="Picture 3" descr="A picture containing object, clock&#10;&#10;Description generated with very high confidence">
            <a:extLst>
              <a:ext uri="{FF2B5EF4-FFF2-40B4-BE49-F238E27FC236}">
                <a16:creationId xmlns:a16="http://schemas.microsoft.com/office/drawing/2014/main" id="{24400B93-7E3A-472C-B0E1-FB3E148048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855" y="111638"/>
            <a:ext cx="8077200" cy="116298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827D9A9-DF78-4BF7-AAB5-723EA19C5496}"/>
              </a:ext>
            </a:extLst>
          </p:cNvPr>
          <p:cNvSpPr txBox="1"/>
          <p:nvPr/>
        </p:nvSpPr>
        <p:spPr>
          <a:xfrm>
            <a:off x="5589913" y="1728423"/>
            <a:ext cx="53828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Josefin Sans" pitchFamily="2" charset="0"/>
              </a:rPr>
              <a:t>Uncertainty is the threshold between </a:t>
            </a:r>
            <a:r>
              <a:rPr lang="en-US" sz="2800" b="1" dirty="0">
                <a:solidFill>
                  <a:srgbClr val="FA7850"/>
                </a:solidFill>
                <a:latin typeface="Josefin Sans" pitchFamily="2" charset="0"/>
              </a:rPr>
              <a:t>distrust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Josefin Sans" pitchFamily="2" charset="0"/>
              </a:rPr>
              <a:t> and </a:t>
            </a:r>
            <a:r>
              <a:rPr lang="en-US" sz="2800" b="1" dirty="0">
                <a:solidFill>
                  <a:srgbClr val="FA7850"/>
                </a:solidFill>
                <a:latin typeface="Josefin Sans" pitchFamily="2" charset="0"/>
              </a:rPr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27339176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56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Josefin Sans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Laurie Nichols</dc:creator>
  <cp:lastModifiedBy>Laurie Nichols</cp:lastModifiedBy>
  <cp:revision>2</cp:revision>
  <dcterms:created xsi:type="dcterms:W3CDTF">2018-06-11T22:49:57Z</dcterms:created>
  <dcterms:modified xsi:type="dcterms:W3CDTF">2018-06-12T15:22:33Z</dcterms:modified>
</cp:coreProperties>
</file>